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  <p:sldId id="276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D6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F90E033-DB62-4871-AD46-0200ABCDF16D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408F7A2-1087-4F26-8368-CF4C17A9B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MOTION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CHAPTER 9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distance – time graphs: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Which means, whatever the slope is doing, the speed is doing the same!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862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As the slope goes,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 goes the speed!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dt graph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861" y="685800"/>
            <a:ext cx="8640339" cy="5791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otion grap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382000" cy="61094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SLOPE = SPEED!!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Since slope is RISE/RUN,  and distance is on the “rise” or y-axis, and time is on the “run” or the x-axis.</a:t>
            </a:r>
          </a:p>
          <a:p>
            <a:pPr>
              <a:buNone/>
            </a:pPr>
            <a:endParaRPr lang="en-US" sz="3600" b="1" dirty="0" smtClean="0"/>
          </a:p>
          <a:p>
            <a:pPr algn="ctr">
              <a:buNone/>
            </a:pPr>
            <a:r>
              <a:rPr lang="en-US" sz="3600" b="1" dirty="0" smtClean="0"/>
              <a:t>Distance/Time = SPEED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SLOPES!!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Straight, </a:t>
            </a:r>
            <a:r>
              <a:rPr lang="en-US" b="1" i="1" dirty="0" smtClean="0">
                <a:solidFill>
                  <a:srgbClr val="FF0000"/>
                </a:solidFill>
              </a:rPr>
              <a:t>horizontal</a:t>
            </a:r>
            <a:r>
              <a:rPr lang="en-US" b="1" dirty="0" smtClean="0">
                <a:solidFill>
                  <a:srgbClr val="FF0000"/>
                </a:solidFill>
              </a:rPr>
              <a:t> line </a:t>
            </a:r>
            <a:r>
              <a:rPr lang="en-US" dirty="0" smtClean="0"/>
              <a:t>– What is the slope?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Straight line </a:t>
            </a:r>
            <a:r>
              <a:rPr lang="en-US" dirty="0" smtClean="0"/>
              <a:t>– Is the slope changing?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Steep line </a:t>
            </a:r>
            <a:r>
              <a:rPr lang="en-US" dirty="0" smtClean="0"/>
              <a:t>– What is the slope, LOW or HIGH? 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Curved line </a:t>
            </a:r>
            <a:r>
              <a:rPr lang="en-US" dirty="0" smtClean="0"/>
              <a:t>– What is the slope doing?  Is it staying the same or changing?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ACCELERATION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en-US" dirty="0" smtClean="0"/>
              <a:t>The rate at which velocity changes.</a:t>
            </a:r>
          </a:p>
          <a:p>
            <a:r>
              <a:rPr lang="en-US" dirty="0" smtClean="0"/>
              <a:t>(Speeding up or slowing down)</a:t>
            </a:r>
          </a:p>
          <a:p>
            <a:endParaRPr lang="en-US" dirty="0" smtClean="0"/>
          </a:p>
          <a:p>
            <a:r>
              <a:rPr lang="en-US" dirty="0" smtClean="0"/>
              <a:t>Remember that velocity involves both SPEED and DIRECTION so a change in velocity could involve a change in speed or a change in direction!</a:t>
            </a:r>
          </a:p>
          <a:p>
            <a:endParaRPr lang="en-US" dirty="0" smtClean="0"/>
          </a:p>
          <a:p>
            <a:r>
              <a:rPr lang="en-US" dirty="0" smtClean="0"/>
              <a:t>Therefore, acceleration refers to increasing speed, decreasing speed OR changing direction.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en-US" dirty="0" smtClean="0"/>
              <a:t>Acceleration!</a:t>
            </a:r>
            <a:endParaRPr lang="en-US" dirty="0"/>
          </a:p>
        </p:txBody>
      </p:sp>
      <p:pic>
        <p:nvPicPr>
          <p:cNvPr id="4" name="Content Placeholder 3" descr="water sl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00300"/>
            <a:ext cx="6248400" cy="468026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Slowing Down = Acceleration!</a:t>
            </a:r>
            <a:endParaRPr lang="en-US" dirty="0"/>
          </a:p>
        </p:txBody>
      </p:sp>
      <p:pic>
        <p:nvPicPr>
          <p:cNvPr id="4" name="Content Placeholder 3" descr="braking c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415" y="2514600"/>
            <a:ext cx="8321842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Constantly changing direction = Acceleration!!</a:t>
            </a:r>
            <a:endParaRPr lang="en-US" b="1" dirty="0"/>
          </a:p>
        </p:txBody>
      </p:sp>
      <p:pic>
        <p:nvPicPr>
          <p:cNvPr id="4" name="Content Placeholder 3" descr="ferris whe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599" y="2057400"/>
            <a:ext cx="7606405" cy="44601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2362200"/>
            <a:ext cx="7391400" cy="2057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 for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Acceleration =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05200" y="3505200"/>
            <a:ext cx="3200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00400" y="2971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Final velocity– initial velocity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58140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4572000"/>
            <a:ext cx="34050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  =   </a:t>
            </a:r>
            <a:r>
              <a:rPr lang="en-US" sz="4800" u="sng" dirty="0" err="1" smtClean="0"/>
              <a:t>V</a:t>
            </a:r>
            <a:r>
              <a:rPr lang="en-US" sz="4800" u="sng" baseline="-25000" dirty="0" err="1" smtClean="0"/>
              <a:t>f</a:t>
            </a:r>
            <a:r>
              <a:rPr lang="en-US" sz="4800" u="sng" dirty="0" smtClean="0"/>
              <a:t> – V</a:t>
            </a:r>
            <a:r>
              <a:rPr lang="en-US" sz="4800" u="sng" baseline="-25000" dirty="0" smtClean="0"/>
              <a:t>i</a:t>
            </a:r>
          </a:p>
          <a:p>
            <a:r>
              <a:rPr lang="en-US" sz="4800" dirty="0" smtClean="0"/>
              <a:t>		  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object is in motion if its distance from another object changes.</a:t>
            </a:r>
          </a:p>
          <a:p>
            <a:endParaRPr lang="en-US" dirty="0" smtClean="0"/>
          </a:p>
          <a:p>
            <a:r>
              <a:rPr lang="en-US" dirty="0" smtClean="0"/>
              <a:t>In order to determine that, you must have a </a:t>
            </a:r>
          </a:p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REFERENCE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POINT</a:t>
            </a:r>
            <a:r>
              <a:rPr lang="en-US" dirty="0" smtClean="0"/>
              <a:t>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reference point is the place or object used for comparison to determine if something is moving.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Decide if the following situations involve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69536"/>
          </a:xfrm>
        </p:spPr>
        <p:txBody>
          <a:bodyPr/>
          <a:lstStyle/>
          <a:p>
            <a:r>
              <a:rPr lang="en-US" dirty="0" smtClean="0"/>
              <a:t>A car approaching a red light.</a:t>
            </a:r>
          </a:p>
          <a:p>
            <a:r>
              <a:rPr lang="en-US" dirty="0" smtClean="0"/>
              <a:t>A skateboard rolling down a steep hill.</a:t>
            </a:r>
          </a:p>
          <a:p>
            <a:r>
              <a:rPr lang="en-US" dirty="0" smtClean="0"/>
              <a:t>An egg being dropped from the top of a building</a:t>
            </a:r>
          </a:p>
          <a:p>
            <a:r>
              <a:rPr lang="en-US" dirty="0" smtClean="0"/>
              <a:t>A car going a constant speed on a circular track.</a:t>
            </a:r>
          </a:p>
          <a:p>
            <a:r>
              <a:rPr lang="en-US" dirty="0" smtClean="0"/>
              <a:t>Pushing a box across the floor.</a:t>
            </a:r>
          </a:p>
          <a:p>
            <a:r>
              <a:rPr lang="en-US" dirty="0" smtClean="0"/>
              <a:t>Hitting a baseball with the baseball bat</a:t>
            </a:r>
          </a:p>
          <a:p>
            <a:r>
              <a:rPr lang="en-US" dirty="0" smtClean="0"/>
              <a:t>Cruising down the straight highway on cruise control.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acceleration look like graphed on a distance – time graph??</a:t>
            </a:r>
            <a:endParaRPr lang="en-US" dirty="0"/>
          </a:p>
        </p:txBody>
      </p:sp>
      <p:pic>
        <p:nvPicPr>
          <p:cNvPr id="4" name="Content Placeholder 3" descr="motion graph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981200"/>
            <a:ext cx="5425039" cy="4212384"/>
          </a:xfrm>
        </p:spPr>
      </p:pic>
      <p:sp>
        <p:nvSpPr>
          <p:cNvPr id="5" name="Oval Callout 4"/>
          <p:cNvSpPr/>
          <p:nvPr/>
        </p:nvSpPr>
        <p:spPr>
          <a:xfrm>
            <a:off x="5562600" y="2895600"/>
            <a:ext cx="3581400" cy="2667000"/>
          </a:xfrm>
          <a:prstGeom prst="wedgeEllipseCallout">
            <a:avLst>
              <a:gd name="adj1" fmla="val -96605"/>
              <a:gd name="adj2" fmla="val 10518"/>
            </a:avLst>
          </a:prstGeom>
          <a:solidFill>
            <a:srgbClr val="6FD6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The green line shows a changing slope, so the speed is changing!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19400" y="5791200"/>
            <a:ext cx="5287024" cy="769441"/>
          </a:xfrm>
          <a:prstGeom prst="rect">
            <a:avLst/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Acceleration!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/>
          <a:lstStyle/>
          <a:p>
            <a:r>
              <a:rPr lang="en-US" dirty="0" smtClean="0"/>
              <a:t>Frames of Reference</a:t>
            </a:r>
            <a:endParaRPr lang="en-US" dirty="0"/>
          </a:p>
        </p:txBody>
      </p:sp>
      <p:pic>
        <p:nvPicPr>
          <p:cNvPr id="4" name="Content Placeholder 3" descr="reference 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5715000" cy="4796880"/>
          </a:xfrm>
        </p:spPr>
      </p:pic>
      <p:sp>
        <p:nvSpPr>
          <p:cNvPr id="5" name="Rectangular Callout 4"/>
          <p:cNvSpPr/>
          <p:nvPr/>
        </p:nvSpPr>
        <p:spPr>
          <a:xfrm>
            <a:off x="5638800" y="762000"/>
            <a:ext cx="3276600" cy="2286000"/>
          </a:xfrm>
          <a:prstGeom prst="wedgeRectCallout">
            <a:avLst>
              <a:gd name="adj1" fmla="val -105413"/>
              <a:gd name="adj2" fmla="val 421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Is the girl in red moving?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0800" y="3733800"/>
            <a:ext cx="25146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It depends!!</a:t>
            </a:r>
          </a:p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What is your  reference point?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Speed &amp; Velocity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dirty="0" smtClean="0"/>
              <a:t>Speed is the distance an object travels in a unit of time.  It is a type of RATE.</a:t>
            </a:r>
          </a:p>
          <a:p>
            <a:endParaRPr lang="en-US" dirty="0" smtClean="0"/>
          </a:p>
          <a:p>
            <a:r>
              <a:rPr lang="en-US" dirty="0" smtClean="0"/>
              <a:t>Calculating SPEED: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3657600"/>
            <a:ext cx="54102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Speed = </a:t>
            </a:r>
            <a:r>
              <a:rPr lang="en-US" sz="3600" u="sng" dirty="0" smtClean="0">
                <a:latin typeface="Aharoni" pitchFamily="2" charset="-79"/>
                <a:cs typeface="Aharoni" pitchFamily="2" charset="-79"/>
              </a:rPr>
              <a:t>distance</a:t>
            </a:r>
          </a:p>
          <a:p>
            <a:r>
              <a:rPr lang="en-US" sz="3600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		time</a:t>
            </a:r>
          </a:p>
          <a:p>
            <a:r>
              <a:rPr lang="en-US" sz="36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  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Calculating Speed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458200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Speed units are DERIVED units!!  They come from the formula for speed!  </a:t>
            </a:r>
          </a:p>
          <a:p>
            <a:endParaRPr lang="en-US" dirty="0" smtClean="0"/>
          </a:p>
          <a:p>
            <a:r>
              <a:rPr lang="en-US" dirty="0" smtClean="0"/>
              <a:t>Distance/time</a:t>
            </a:r>
          </a:p>
          <a:p>
            <a:endParaRPr lang="en-US" dirty="0" smtClean="0"/>
          </a:p>
          <a:p>
            <a:r>
              <a:rPr lang="en-US" dirty="0" smtClean="0"/>
              <a:t>Which of the following could </a:t>
            </a:r>
            <a:r>
              <a:rPr lang="en-US" b="1" u="sng" dirty="0" smtClean="0"/>
              <a:t>NOT</a:t>
            </a:r>
            <a:r>
              <a:rPr lang="en-US" dirty="0" smtClean="0"/>
              <a:t> be speed units?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500" dirty="0" smtClean="0"/>
              <a:t>Km/h,  m/s,  g/L,  min/m,  mph,   ft/min,   cm/ms,  h/mi,  N/m,  in/s,  m/min,  mi/day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Average Speed vs. Instantaneous 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32511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Average Speed </a:t>
            </a:r>
            <a:r>
              <a:rPr lang="en-US" dirty="0" smtClean="0"/>
              <a:t>= TOTAL distance over TOTAL time</a:t>
            </a:r>
          </a:p>
          <a:p>
            <a:pPr>
              <a:buNone/>
            </a:pPr>
            <a:r>
              <a:rPr lang="en-US" dirty="0" smtClean="0"/>
              <a:t>Think: “The Tortoise &amp; the Hare”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Instantaneous speed </a:t>
            </a:r>
            <a:r>
              <a:rPr lang="en-US" dirty="0" smtClean="0"/>
              <a:t>= The rate at which an object is moving at a given instant in time.</a:t>
            </a:r>
          </a:p>
        </p:txBody>
      </p:sp>
      <p:pic>
        <p:nvPicPr>
          <p:cNvPr id="4" name="Picture 3" descr="Tortoise &amp; ha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362200"/>
            <a:ext cx="2209800" cy="2663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ular Callout 4"/>
          <p:cNvSpPr/>
          <p:nvPr/>
        </p:nvSpPr>
        <p:spPr>
          <a:xfrm>
            <a:off x="228600" y="2819400"/>
            <a:ext cx="5334000" cy="2133600"/>
          </a:xfrm>
          <a:prstGeom prst="wedgeRectCallout">
            <a:avLst>
              <a:gd name="adj1" fmla="val 69029"/>
              <a:gd name="adj2" fmla="val -308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Who had the greatest AVERAGE speed?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Who had the greatest INSTANTANEOUS speed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VELOCITY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Velocity is both the speed of the object and the DIRECTION of the object!</a:t>
            </a:r>
          </a:p>
          <a:p>
            <a:r>
              <a:rPr lang="en-US" dirty="0" smtClean="0"/>
              <a:t>Speed with direction is the VELOCITY!!</a:t>
            </a:r>
          </a:p>
          <a:p>
            <a:endParaRPr lang="en-US" dirty="0" smtClean="0"/>
          </a:p>
          <a:p>
            <a:r>
              <a:rPr lang="en-US" dirty="0" smtClean="0"/>
              <a:t>A plane moves at 125 mph = </a:t>
            </a:r>
            <a:r>
              <a:rPr lang="en-US" b="1" dirty="0" smtClean="0">
                <a:solidFill>
                  <a:srgbClr val="0070C0"/>
                </a:solidFill>
              </a:rPr>
              <a:t>SPEED</a:t>
            </a:r>
          </a:p>
          <a:p>
            <a:endParaRPr lang="en-US" dirty="0" smtClean="0"/>
          </a:p>
          <a:p>
            <a:r>
              <a:rPr lang="en-US" dirty="0" smtClean="0"/>
              <a:t>A plane moves at 125 mph, EAST = </a:t>
            </a:r>
            <a:r>
              <a:rPr lang="en-US" b="1" dirty="0" smtClean="0">
                <a:solidFill>
                  <a:srgbClr val="00B050"/>
                </a:solidFill>
              </a:rPr>
              <a:t>VELOCITY</a:t>
            </a:r>
          </a:p>
          <a:p>
            <a:endParaRPr lang="en-US" dirty="0" smtClean="0"/>
          </a:p>
          <a:p>
            <a:r>
              <a:rPr lang="en-US" dirty="0" smtClean="0"/>
              <a:t>This is critically important to various people – like air traffic controllers or </a:t>
            </a:r>
            <a:r>
              <a:rPr lang="en-US" dirty="0" err="1" smtClean="0"/>
              <a:t>metereologists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66800"/>
          </a:xfrm>
        </p:spPr>
        <p:txBody>
          <a:bodyPr/>
          <a:lstStyle/>
          <a:p>
            <a:r>
              <a:rPr lang="en-US" dirty="0" smtClean="0"/>
              <a:t>Motion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325112"/>
          </a:xfrm>
        </p:spPr>
        <p:txBody>
          <a:bodyPr/>
          <a:lstStyle/>
          <a:p>
            <a:r>
              <a:rPr lang="en-US" dirty="0" smtClean="0"/>
              <a:t>Graphing the motion of an object allows us to </a:t>
            </a:r>
          </a:p>
          <a:p>
            <a:pPr>
              <a:buNone/>
            </a:pPr>
            <a:r>
              <a:rPr lang="en-US" dirty="0" smtClean="0"/>
              <a:t>“see” the patterns of motion.</a:t>
            </a:r>
          </a:p>
          <a:p>
            <a:pPr>
              <a:buNone/>
            </a:pPr>
            <a:r>
              <a:rPr lang="en-US" dirty="0" smtClean="0"/>
              <a:t>The most important factor is the </a:t>
            </a:r>
            <a:r>
              <a:rPr lang="en-US" b="1" u="sng" dirty="0" smtClean="0">
                <a:solidFill>
                  <a:srgbClr val="FF0000"/>
                </a:solidFill>
              </a:rPr>
              <a:t>SLOPE</a:t>
            </a:r>
            <a:r>
              <a:rPr lang="en-US" dirty="0" smtClean="0"/>
              <a:t>!!</a:t>
            </a:r>
            <a:endParaRPr lang="en-US" dirty="0"/>
          </a:p>
        </p:txBody>
      </p:sp>
      <p:pic>
        <p:nvPicPr>
          <p:cNvPr id="4" name="Picture 3" descr="dt graph 2 runn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667000"/>
            <a:ext cx="7696200" cy="4077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What is happening?</a:t>
            </a:r>
            <a:endParaRPr lang="en-US" dirty="0"/>
          </a:p>
        </p:txBody>
      </p:sp>
      <p:pic>
        <p:nvPicPr>
          <p:cNvPr id="4" name="Content Placeholder 3" descr="dt graph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514600"/>
            <a:ext cx="6835982" cy="3838236"/>
          </a:xfrm>
        </p:spPr>
      </p:pic>
      <p:sp>
        <p:nvSpPr>
          <p:cNvPr id="5" name="Rounded Rectangular Callout 4"/>
          <p:cNvSpPr/>
          <p:nvPr/>
        </p:nvSpPr>
        <p:spPr>
          <a:xfrm>
            <a:off x="4114800" y="4114800"/>
            <a:ext cx="2895600" cy="914400"/>
          </a:xfrm>
          <a:prstGeom prst="wedgeRoundRectCallout">
            <a:avLst>
              <a:gd name="adj1" fmla="val -69533"/>
              <a:gd name="adj2" fmla="val -314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Moving at a constant velocity/speed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6248400" y="990600"/>
            <a:ext cx="1981200" cy="1524000"/>
          </a:xfrm>
          <a:prstGeom prst="wedgeRectCallout">
            <a:avLst>
              <a:gd name="adj1" fmla="val -51417"/>
              <a:gd name="adj2" fmla="val 7424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NO slope = no motion! </a:t>
            </a:r>
          </a:p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Staying at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25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m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233</TotalTime>
  <Words>599</Words>
  <Application>Microsoft Office PowerPoint</Application>
  <PresentationFormat>On-screen Show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</vt:lpstr>
      <vt:lpstr>MOTION</vt:lpstr>
      <vt:lpstr>Describing Motion</vt:lpstr>
      <vt:lpstr>Frames of Reference</vt:lpstr>
      <vt:lpstr>Speed &amp; Velocity</vt:lpstr>
      <vt:lpstr>Calculating Speed </vt:lpstr>
      <vt:lpstr>Average Speed vs. Instantaneous Speed</vt:lpstr>
      <vt:lpstr>VELOCITY</vt:lpstr>
      <vt:lpstr>Motion Graphs</vt:lpstr>
      <vt:lpstr>What is happening?</vt:lpstr>
      <vt:lpstr>On distance – time graphs:</vt:lpstr>
      <vt:lpstr>Slide 11</vt:lpstr>
      <vt:lpstr>Slide 12</vt:lpstr>
      <vt:lpstr>SLOPE = SPEED!!</vt:lpstr>
      <vt:lpstr>KNOW SLOPES!!</vt:lpstr>
      <vt:lpstr>ACCELERATION</vt:lpstr>
      <vt:lpstr>Acceleration!</vt:lpstr>
      <vt:lpstr>Slowing Down = Acceleration!</vt:lpstr>
      <vt:lpstr>Constantly changing direction = Acceleration!!</vt:lpstr>
      <vt:lpstr>Formula for acceleration</vt:lpstr>
      <vt:lpstr>Decide if the following situations involve acceleration</vt:lpstr>
      <vt:lpstr>What does acceleration look like graphed on a distance – time graph??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</dc:title>
  <dc:creator>jluckey</dc:creator>
  <cp:lastModifiedBy>jluckey</cp:lastModifiedBy>
  <cp:revision>9</cp:revision>
  <dcterms:created xsi:type="dcterms:W3CDTF">2013-09-16T14:29:25Z</dcterms:created>
  <dcterms:modified xsi:type="dcterms:W3CDTF">2013-09-24T20:37:14Z</dcterms:modified>
</cp:coreProperties>
</file>